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6858000" cy="10799763"/>
  <p:notesSz cx="6819900" cy="9918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5D33"/>
    <a:srgbClr val="2E6CA4"/>
    <a:srgbClr val="ECECEC"/>
    <a:srgbClr val="FFFFFF"/>
    <a:srgbClr val="DA0000"/>
    <a:srgbClr val="F93A1E"/>
    <a:srgbClr val="F8FCF6"/>
    <a:srgbClr val="FEF8F4"/>
    <a:srgbClr val="FDF6F6"/>
    <a:srgbClr val="FDF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5332" autoAdjust="0"/>
  </p:normalViewPr>
  <p:slideViewPr>
    <p:cSldViewPr snapToGrid="0">
      <p:cViewPr varScale="1">
        <p:scale>
          <a:sx n="62" d="100"/>
          <a:sy n="62" d="100"/>
        </p:scale>
        <p:origin x="2712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767462"/>
            <a:ext cx="5829300" cy="375991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672376"/>
            <a:ext cx="5143500" cy="260744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305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035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74987"/>
            <a:ext cx="1478756" cy="91523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74987"/>
            <a:ext cx="4350544" cy="91523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37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47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692444"/>
            <a:ext cx="5915025" cy="449240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7227345"/>
            <a:ext cx="5915025" cy="236244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686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874937"/>
            <a:ext cx="2914650" cy="68523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874937"/>
            <a:ext cx="2914650" cy="68523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07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74990"/>
            <a:ext cx="5915025" cy="208745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647443"/>
            <a:ext cx="2901255" cy="129747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944914"/>
            <a:ext cx="2901255" cy="58023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647443"/>
            <a:ext cx="2915543" cy="129747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944914"/>
            <a:ext cx="2915543" cy="58023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5809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89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3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19984"/>
            <a:ext cx="2211884" cy="251994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554968"/>
            <a:ext cx="3471863" cy="767483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39929"/>
            <a:ext cx="2211884" cy="600236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887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19984"/>
            <a:ext cx="2211884" cy="251994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554968"/>
            <a:ext cx="3471863" cy="767483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39929"/>
            <a:ext cx="2211884" cy="600236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801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74990"/>
            <a:ext cx="5915025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874937"/>
            <a:ext cx="5915025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0009783"/>
            <a:ext cx="154305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1334B-3B9C-47C7-A132-109C1CC3482B}" type="datetimeFigureOut">
              <a:rPr lang="fr-FR" smtClean="0"/>
              <a:t>30/12/2025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0009783"/>
            <a:ext cx="2314575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0009783"/>
            <a:ext cx="154305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7733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188999" y="760426"/>
            <a:ext cx="6480000" cy="3520723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F8FCF6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i="1" noProof="0" dirty="0">
              <a:solidFill>
                <a:schemeClr val="bg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189000" y="8155971"/>
            <a:ext cx="2664000" cy="2219092"/>
          </a:xfrm>
          <a:prstGeom prst="roundRect">
            <a:avLst>
              <a:gd name="adj" fmla="val 6871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7" name="TextBox 86"/>
          <p:cNvSpPr txBox="1"/>
          <p:nvPr/>
        </p:nvSpPr>
        <p:spPr>
          <a:xfrm>
            <a:off x="361681" y="7973264"/>
            <a:ext cx="1643671" cy="3708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 lang="en-US" sz="1000" i="1" noProof="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5" name="Round Same Side Corner Rectangle 54"/>
          <p:cNvSpPr/>
          <p:nvPr/>
        </p:nvSpPr>
        <p:spPr>
          <a:xfrm rot="10800000" flipH="1">
            <a:off x="189000" y="4276796"/>
            <a:ext cx="6480000" cy="3425576"/>
          </a:xfrm>
          <a:prstGeom prst="round2SameRect">
            <a:avLst>
              <a:gd name="adj1" fmla="val 5267"/>
              <a:gd name="adj2" fmla="val 0"/>
            </a:avLst>
          </a:prstGeom>
          <a:solidFill>
            <a:srgbClr val="FEF8F4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i="1" noProof="0" dirty="0">
              <a:solidFill>
                <a:schemeClr val="bg1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189000" y="577423"/>
            <a:ext cx="6480000" cy="7128000"/>
          </a:xfrm>
          <a:prstGeom prst="roundRect">
            <a:avLst>
              <a:gd name="adj" fmla="val 2762"/>
            </a:avLst>
          </a:prstGeom>
          <a:noFill/>
          <a:ln w="19050">
            <a:solidFill>
              <a:srgbClr val="00B7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i="1" noProof="0" dirty="0">
              <a:solidFill>
                <a:schemeClr val="bg1"/>
              </a:solidFill>
            </a:endParaRPr>
          </a:p>
        </p:txBody>
      </p:sp>
      <p:sp>
        <p:nvSpPr>
          <p:cNvPr id="36" name="Round Same Side Corner Rectangle 35"/>
          <p:cNvSpPr/>
          <p:nvPr/>
        </p:nvSpPr>
        <p:spPr>
          <a:xfrm>
            <a:off x="189000" y="424699"/>
            <a:ext cx="6480000" cy="392896"/>
          </a:xfrm>
          <a:prstGeom prst="round2SameRect">
            <a:avLst/>
          </a:prstGeom>
          <a:solidFill>
            <a:srgbClr val="00B7A1"/>
          </a:solidFill>
          <a:ln w="19050">
            <a:solidFill>
              <a:srgbClr val="00B7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b="1" noProof="0" dirty="0">
                <a:solidFill>
                  <a:schemeClr val="bg1"/>
                </a:solidFill>
              </a:rPr>
              <a:t>Code of conduct for a responsible stay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68" y="7953171"/>
            <a:ext cx="376185" cy="376185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335555" y="8398654"/>
            <a:ext cx="576337" cy="37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noProof="0" dirty="0">
                <a:solidFill>
                  <a:srgbClr val="C00000"/>
                </a:solidFill>
              </a:rPr>
              <a:t>15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950058" y="8398654"/>
            <a:ext cx="785609" cy="3708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1200" b="1" noProof="0" dirty="0">
                <a:solidFill>
                  <a:schemeClr val="bg2">
                    <a:lumMod val="25000"/>
                  </a:schemeClr>
                </a:solidFill>
              </a:rPr>
              <a:t>Ambulance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35555" y="8762553"/>
            <a:ext cx="576337" cy="37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noProof="0" dirty="0">
                <a:solidFill>
                  <a:srgbClr val="C00000"/>
                </a:solidFill>
              </a:rPr>
              <a:t>17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950058" y="8762553"/>
            <a:ext cx="655223" cy="3708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1200" b="1" noProof="0" dirty="0">
                <a:solidFill>
                  <a:schemeClr val="bg2">
                    <a:lumMod val="25000"/>
                  </a:schemeClr>
                </a:solidFill>
              </a:rPr>
              <a:t>Police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35555" y="9126452"/>
            <a:ext cx="576337" cy="37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noProof="0" dirty="0">
                <a:solidFill>
                  <a:srgbClr val="C00000"/>
                </a:solidFill>
              </a:rPr>
              <a:t>18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950058" y="9126452"/>
            <a:ext cx="785609" cy="3708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1200" b="1" noProof="0" dirty="0">
                <a:solidFill>
                  <a:schemeClr val="bg2">
                    <a:lumMod val="25000"/>
                  </a:schemeClr>
                </a:solidFill>
              </a:rPr>
              <a:t>Firefighters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35555" y="9558712"/>
            <a:ext cx="576337" cy="37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noProof="0" dirty="0">
                <a:solidFill>
                  <a:srgbClr val="C00000"/>
                </a:solidFill>
              </a:rPr>
              <a:t>112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950057" y="9558712"/>
            <a:ext cx="1856744" cy="3708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1200" b="1" noProof="0" dirty="0">
                <a:solidFill>
                  <a:schemeClr val="bg2">
                    <a:lumMod val="25000"/>
                  </a:schemeClr>
                </a:solidFill>
              </a:rPr>
              <a:t>European emergency number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335555" y="9990972"/>
            <a:ext cx="576337" cy="37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noProof="0" dirty="0">
                <a:solidFill>
                  <a:srgbClr val="C00000"/>
                </a:solidFill>
              </a:rPr>
              <a:t>114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950057" y="9990972"/>
            <a:ext cx="1684024" cy="3708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1200" b="1" noProof="0" dirty="0">
                <a:solidFill>
                  <a:schemeClr val="bg2">
                    <a:lumMod val="25000"/>
                  </a:schemeClr>
                </a:solidFill>
              </a:rPr>
              <a:t>Deaf and hard-of-hearing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950057" y="7973264"/>
            <a:ext cx="1327476" cy="3708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noAutofit/>
          </a:bodyPr>
          <a:lstStyle/>
          <a:p>
            <a:r>
              <a:rPr lang="en-US" sz="1200" b="1" noProof="0" dirty="0">
                <a:solidFill>
                  <a:srgbClr val="C00000"/>
                </a:solidFill>
              </a:rPr>
              <a:t>Emergency numbers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3025680" y="8155971"/>
            <a:ext cx="3643320" cy="2205801"/>
          </a:xfrm>
          <a:prstGeom prst="roundRect">
            <a:avLst>
              <a:gd name="adj" fmla="val 6871"/>
            </a:avLst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noProof="0" dirty="0"/>
          </a:p>
        </p:txBody>
      </p:sp>
      <p:sp>
        <p:nvSpPr>
          <p:cNvPr id="94" name="TextBox 93"/>
          <p:cNvSpPr txBox="1"/>
          <p:nvPr/>
        </p:nvSpPr>
        <p:spPr>
          <a:xfrm>
            <a:off x="3198361" y="7973264"/>
            <a:ext cx="1643671" cy="3708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noAutofit/>
          </a:bodyPr>
          <a:lstStyle/>
          <a:p>
            <a:endParaRPr lang="en-US" sz="1200" i="1" noProof="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589431" y="8391278"/>
            <a:ext cx="655223" cy="17818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en-US" sz="1200" b="1" noProof="0" dirty="0">
                <a:solidFill>
                  <a:schemeClr val="bg2">
                    <a:lumMod val="25000"/>
                  </a:schemeClr>
                </a:solidFill>
              </a:rPr>
              <a:t>Wi-Fi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3763949" y="7973264"/>
            <a:ext cx="1547474" cy="3708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>
            <a:noAutofit/>
          </a:bodyPr>
          <a:lstStyle/>
          <a:p>
            <a:r>
              <a:rPr lang="en-US" sz="1200" b="1" noProof="0" dirty="0">
                <a:solidFill>
                  <a:schemeClr val="bg2">
                    <a:lumMod val="25000"/>
                  </a:schemeClr>
                </a:solidFill>
              </a:rPr>
              <a:t>General information</a:t>
            </a:r>
          </a:p>
        </p:txBody>
      </p:sp>
      <p:pic>
        <p:nvPicPr>
          <p:cNvPr id="114" name="Picture 113" descr="File:Information.svg - Wikimedia Commons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317" y="7992271"/>
            <a:ext cx="363950" cy="363950"/>
          </a:xfrm>
          <a:prstGeom prst="rect">
            <a:avLst/>
          </a:prstGeom>
        </p:spPr>
      </p:pic>
      <p:pic>
        <p:nvPicPr>
          <p:cNvPr id="115" name="Picture 114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8395" y="8415365"/>
            <a:ext cx="291661" cy="291661"/>
          </a:xfrm>
          <a:prstGeom prst="rect">
            <a:avLst/>
          </a:prstGeom>
        </p:spPr>
      </p:pic>
      <p:sp>
        <p:nvSpPr>
          <p:cNvPr id="116" name="TextBox 115"/>
          <p:cNvSpPr txBox="1"/>
          <p:nvPr/>
        </p:nvSpPr>
        <p:spPr>
          <a:xfrm>
            <a:off x="4140570" y="8398654"/>
            <a:ext cx="1048210" cy="30379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en-US" sz="1200" i="1" noProof="0" dirty="0">
                <a:solidFill>
                  <a:schemeClr val="bg2">
                    <a:lumMod val="25000"/>
                  </a:schemeClr>
                </a:solidFill>
              </a:rPr>
              <a:t>Network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Freebox-60C5B4</a:t>
            </a:r>
            <a:endParaRPr lang="en-US" sz="1200" noProof="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3589431" y="9367752"/>
            <a:ext cx="655223" cy="3708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1200" b="1" noProof="0" dirty="0">
                <a:solidFill>
                  <a:schemeClr val="bg2">
                    <a:lumMod val="25000"/>
                  </a:schemeClr>
                </a:solidFill>
              </a:rPr>
              <a:t>Hosts</a:t>
            </a:r>
          </a:p>
        </p:txBody>
      </p:sp>
      <p:pic>
        <p:nvPicPr>
          <p:cNvPr id="117" name="Picture 116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613" y="9395931"/>
            <a:ext cx="314443" cy="314443"/>
          </a:xfrm>
          <a:prstGeom prst="rect">
            <a:avLst/>
          </a:prstGeom>
        </p:spPr>
      </p:pic>
      <p:sp>
        <p:nvSpPr>
          <p:cNvPr id="118" name="TextBox 117"/>
          <p:cNvSpPr txBox="1"/>
          <p:nvPr/>
        </p:nvSpPr>
        <p:spPr>
          <a:xfrm>
            <a:off x="4140570" y="9367752"/>
            <a:ext cx="2279280" cy="3708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Marco FILIPPI</a:t>
            </a:r>
            <a:r>
              <a:rPr lang="en-US" sz="1200" noProof="0" dirty="0">
                <a:solidFill>
                  <a:schemeClr val="bg2">
                    <a:lumMod val="25000"/>
                  </a:schemeClr>
                </a:solidFill>
              </a:rPr>
              <a:t> : + 33 6 10 94 38 50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189000" y="7731242"/>
            <a:ext cx="6480000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000" i="1" noProof="0" dirty="0">
                <a:solidFill>
                  <a:schemeClr val="bg2">
                    <a:lumMod val="50000"/>
                  </a:schemeClr>
                </a:solidFill>
              </a:rPr>
              <a:t>By staying in the apartment, you agree to follow this code of conduct.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DCD9BEC-027A-AE23-A41C-5D03E3046F72}"/>
              </a:ext>
            </a:extLst>
          </p:cNvPr>
          <p:cNvSpPr txBox="1"/>
          <p:nvPr/>
        </p:nvSpPr>
        <p:spPr>
          <a:xfrm>
            <a:off x="4140570" y="8814277"/>
            <a:ext cx="1767372" cy="3708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en-US" sz="1200" i="1" noProof="0" dirty="0">
                <a:solidFill>
                  <a:schemeClr val="bg2">
                    <a:lumMod val="25000"/>
                  </a:schemeClr>
                </a:solidFill>
              </a:rPr>
              <a:t>Password</a:t>
            </a:r>
          </a:p>
          <a:p>
            <a:r>
              <a:rPr lang="fr-FR" sz="1200" dirty="0">
                <a:solidFill>
                  <a:schemeClr val="bg2">
                    <a:lumMod val="25000"/>
                  </a:schemeClr>
                </a:solidFill>
              </a:rPr>
              <a:t>c2rckq27ztq62xnwqtchmw</a:t>
            </a:r>
          </a:p>
          <a:p>
            <a:endParaRPr lang="en-US" sz="1200" noProof="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5E7CBBD-EDDC-B780-CB0B-D4AB10FE7F37}"/>
              </a:ext>
            </a:extLst>
          </p:cNvPr>
          <p:cNvSpPr txBox="1"/>
          <p:nvPr/>
        </p:nvSpPr>
        <p:spPr>
          <a:xfrm>
            <a:off x="3589430" y="9919311"/>
            <a:ext cx="3046320" cy="19277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1200" b="1" noProof="0" dirty="0">
                <a:solidFill>
                  <a:schemeClr val="bg2">
                    <a:lumMod val="25000"/>
                  </a:schemeClr>
                </a:solidFill>
              </a:rPr>
              <a:t>Tourist Office</a:t>
            </a:r>
          </a:p>
        </p:txBody>
      </p:sp>
      <p:pic>
        <p:nvPicPr>
          <p:cNvPr id="46" name="Graphic 45">
            <a:extLst>
              <a:ext uri="{FF2B5EF4-FFF2-40B4-BE49-F238E27FC236}">
                <a16:creationId xmlns:a16="http://schemas.microsoft.com/office/drawing/2014/main" id="{CD670F01-B022-438D-18C8-A07A00EC94FE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b="21511"/>
          <a:stretch/>
        </p:blipFill>
        <p:spPr>
          <a:xfrm>
            <a:off x="3150542" y="9919310"/>
            <a:ext cx="370956" cy="363950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5DF2FEA7-66BB-CC8F-7C14-C30D2B16C874}"/>
              </a:ext>
            </a:extLst>
          </p:cNvPr>
          <p:cNvSpPr txBox="1"/>
          <p:nvPr/>
        </p:nvSpPr>
        <p:spPr>
          <a:xfrm>
            <a:off x="3589430" y="10079984"/>
            <a:ext cx="2830420" cy="19277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>
            <a:defPPr>
              <a:defRPr lang="en-US"/>
            </a:defPPr>
            <a:lvl1pPr>
              <a:defRPr sz="1200" b="1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b="0" dirty="0"/>
              <a:t>www.menton</a:t>
            </a:r>
            <a:r>
              <a:rPr lang="en-US" b="0" noProof="0" dirty="0"/>
              <a:t>.</a:t>
            </a:r>
            <a:r>
              <a:rPr lang="en-US" b="0" dirty="0" err="1"/>
              <a:t>fr</a:t>
            </a:r>
            <a:endParaRPr lang="en-US" b="0" noProof="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EB014F9-EE00-A678-8045-6B01A6B17B9E}"/>
              </a:ext>
            </a:extLst>
          </p:cNvPr>
          <p:cNvSpPr txBox="1"/>
          <p:nvPr/>
        </p:nvSpPr>
        <p:spPr>
          <a:xfrm>
            <a:off x="260999" y="896756"/>
            <a:ext cx="6407999" cy="33085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noProof="0" dirty="0"/>
              <a:t>✅ </a:t>
            </a:r>
            <a:r>
              <a:rPr lang="en-US" sz="1200" b="1" noProof="0" dirty="0">
                <a:solidFill>
                  <a:srgbClr val="205D33"/>
                </a:solidFill>
              </a:rPr>
              <a:t>DO’S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205D33"/>
                </a:solidFill>
              </a:rPr>
              <a:t>❄️ Use air conditioning moderately and turn it off when leaving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205D33"/>
                </a:solidFill>
              </a:rPr>
              <a:t>🪟 Close windows when air conditioning or heating is on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205D33"/>
                </a:solidFill>
              </a:rPr>
              <a:t>🌞 Keep shutters, blinds, and curtains open during the day for the plants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205D33"/>
                </a:solidFill>
              </a:rPr>
              <a:t>⚡ Turn off lights, air conditioning, and unused appliances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205D33"/>
                </a:solidFill>
              </a:rPr>
              <a:t>🚪 Close appliance doors after use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205D33"/>
                </a:solidFill>
              </a:rPr>
              <a:t>🚿 Turn off water taps after use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205D33"/>
                </a:solidFill>
              </a:rPr>
              <a:t>🔐 Close all windows and double-lock the front door when leaving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205D33"/>
                </a:solidFill>
              </a:rPr>
              <a:t>🟢 Use only cupboards with a green sticker or no sticker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205D33"/>
                </a:solidFill>
              </a:rPr>
              <a:t>♻️ Sort waste properly into the correct bins (glass, plastic, general waste)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205D33"/>
                </a:solidFill>
              </a:rPr>
              <a:t>🔄 Air out the apartment regularly to avoid humidity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205D33"/>
                </a:solidFill>
              </a:rPr>
              <a:t>🧹 Keep the apartment always clean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205D33"/>
                </a:solidFill>
              </a:rPr>
              <a:t>🏡 Treat the apartment as if it were your own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205D33"/>
                </a:solidFill>
              </a:rPr>
              <a:t>📸 Report any broken or damaged items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205D33"/>
                </a:solidFill>
              </a:rPr>
              <a:t>📜 Follow the house rules and the check-out procedure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F9414B4-C55F-F384-00EC-533D270022BB}"/>
              </a:ext>
            </a:extLst>
          </p:cNvPr>
          <p:cNvSpPr txBox="1"/>
          <p:nvPr/>
        </p:nvSpPr>
        <p:spPr>
          <a:xfrm>
            <a:off x="260999" y="4359661"/>
            <a:ext cx="6407999" cy="33085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noProof="0" dirty="0">
                <a:solidFill>
                  <a:srgbClr val="C00000"/>
                </a:solidFill>
              </a:rPr>
              <a:t>⛔ DON’TS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C00000"/>
                </a:solidFill>
              </a:rPr>
              <a:t>🎉 Do not host parties or events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C00000"/>
                </a:solidFill>
              </a:rPr>
              <a:t>🚭 Do not smoke or vape indoors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C00000"/>
                </a:solidFill>
              </a:rPr>
              <a:t>🔇 Do not make noise between 10:00 p.m. and 8:00 a.m.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C00000"/>
                </a:solidFill>
              </a:rPr>
              <a:t>🪴 Do not move the plants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C00000"/>
                </a:solidFill>
              </a:rPr>
              <a:t>🔴 Do not access private areas marked with a red sticker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C00000"/>
                </a:solidFill>
              </a:rPr>
              <a:t>🚽 Do not flush anything other than toilet paper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C00000"/>
                </a:solidFill>
              </a:rPr>
              <a:t>👥 Do not invite more than two guests; no overnight stays allowed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C00000"/>
                </a:solidFill>
              </a:rPr>
              <a:t>🐾 Do not bring animals, even small ones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C00000"/>
                </a:solidFill>
              </a:rPr>
              <a:t>🛋️ Do not move large furniture (sofa, table, etc.)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C00000"/>
                </a:solidFill>
              </a:rPr>
              <a:t>🔥 Do not light any flames (candles, incense, etc.)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C00000"/>
                </a:solidFill>
              </a:rPr>
              <a:t>📵 Do not take photos, videos, or make recordings for public or commercial use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C00000"/>
                </a:solidFill>
              </a:rPr>
              <a:t>🛴 Do not charge scooters, bikes, or other high-powered electric devices indoors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C00000"/>
                </a:solidFill>
              </a:rPr>
              <a:t>🧯 Do not block emergency exits or access to the electrical panel</a:t>
            </a:r>
          </a:p>
          <a:p>
            <a:pPr marL="216000">
              <a:spcAft>
                <a:spcPts val="300"/>
              </a:spcAft>
            </a:pPr>
            <a:r>
              <a:rPr lang="en-US" sz="1200" noProof="0" dirty="0">
                <a:solidFill>
                  <a:srgbClr val="C00000"/>
                </a:solidFill>
              </a:rPr>
              <a:t>🚫 Do not engage in any illegal activity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925ACD6-036A-443B-2607-736792D7FB13}"/>
              </a:ext>
            </a:extLst>
          </p:cNvPr>
          <p:cNvCxnSpPr>
            <a:cxnSpLocks/>
          </p:cNvCxnSpPr>
          <p:nvPr/>
        </p:nvCxnSpPr>
        <p:spPr>
          <a:xfrm>
            <a:off x="189000" y="4278300"/>
            <a:ext cx="6480000" cy="0"/>
          </a:xfrm>
          <a:prstGeom prst="line">
            <a:avLst/>
          </a:prstGeom>
          <a:noFill/>
          <a:ln w="19050">
            <a:solidFill>
              <a:srgbClr val="00B7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3408AC4B-2922-1FA1-0BA0-2D9F76B7E07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496" y="8169727"/>
            <a:ext cx="908019" cy="908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519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126</TotalTime>
  <Words>361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>SILCA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TOMILINE Youri (Harmonie Technologie)</dc:creator>
  <cp:lastModifiedBy>Pavel Tomilin</cp:lastModifiedBy>
  <cp:revision>87</cp:revision>
  <cp:lastPrinted>2025-06-12T21:03:30Z</cp:lastPrinted>
  <dcterms:created xsi:type="dcterms:W3CDTF">2020-05-18T07:58:07Z</dcterms:created>
  <dcterms:modified xsi:type="dcterms:W3CDTF">2025-12-30T11:59:00Z</dcterms:modified>
</cp:coreProperties>
</file>