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4FA"/>
    <a:srgbClr val="FBFDF9"/>
    <a:srgbClr val="FDFEFC"/>
    <a:srgbClr val="F1F8EC"/>
    <a:srgbClr val="FFF1DD"/>
    <a:srgbClr val="FF9900"/>
    <a:srgbClr val="205D33"/>
    <a:srgbClr val="2E6CA4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 varScale="1">
        <p:scale>
          <a:sx n="62" d="100"/>
          <a:sy n="62" d="100"/>
        </p:scale>
        <p:origin x="271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: Top Corners Rounded 62">
            <a:extLst>
              <a:ext uri="{FF2B5EF4-FFF2-40B4-BE49-F238E27FC236}">
                <a16:creationId xmlns:a16="http://schemas.microsoft.com/office/drawing/2014/main" id="{1CF2C770-C994-DA18-8A37-E799162F54BE}"/>
              </a:ext>
            </a:extLst>
          </p:cNvPr>
          <p:cNvSpPr/>
          <p:nvPr/>
        </p:nvSpPr>
        <p:spPr>
          <a:xfrm rot="10800000">
            <a:off x="188997" y="9798985"/>
            <a:ext cx="6480002" cy="57607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747713">
              <a:lnSpc>
                <a:spcPct val="80000"/>
              </a:lnSpc>
              <a:tabLst>
                <a:tab pos="973138" algn="l"/>
              </a:tabLst>
            </a:pPr>
            <a:endParaRPr lang="fr-FR" sz="22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Round Same Side Corner Rectangle 35"/>
          <p:cNvSpPr/>
          <p:nvPr/>
        </p:nvSpPr>
        <p:spPr>
          <a:xfrm>
            <a:off x="189000" y="424700"/>
            <a:ext cx="6480000" cy="57607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747713">
              <a:lnSpc>
                <a:spcPct val="80000"/>
              </a:lnSpc>
              <a:tabLst>
                <a:tab pos="973138" algn="l"/>
              </a:tabLst>
            </a:pPr>
            <a:r>
              <a:rPr lang="fr-FR" sz="2200" b="1" dirty="0">
                <a:solidFill>
                  <a:schemeClr val="accent1">
                    <a:lumMod val="75000"/>
                  </a:schemeClr>
                </a:solidFill>
              </a:rPr>
              <a:t>Gestion des déchets • Waste management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89000" y="424699"/>
            <a:ext cx="6480000" cy="9950364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A10012-2B06-2E3E-D986-4B4FD1D8A0AC}"/>
              </a:ext>
            </a:extLst>
          </p:cNvPr>
          <p:cNvGrpSpPr/>
          <p:nvPr/>
        </p:nvGrpSpPr>
        <p:grpSpPr>
          <a:xfrm>
            <a:off x="477492" y="531043"/>
            <a:ext cx="336506" cy="369332"/>
            <a:chOff x="1541577" y="1185649"/>
            <a:chExt cx="3496221" cy="3837277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8E10286F-BF78-9A76-3F0C-7B313754B860}"/>
                </a:ext>
              </a:extLst>
            </p:cNvPr>
            <p:cNvSpPr/>
            <p:nvPr/>
          </p:nvSpPr>
          <p:spPr>
            <a:xfrm>
              <a:off x="1541577" y="1431217"/>
              <a:ext cx="3496221" cy="3496217"/>
            </a:xfrm>
            <a:prstGeom prst="ellipse">
              <a:avLst/>
            </a:prstGeom>
            <a:solidFill>
              <a:srgbClr val="F0F4FA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96DA30-9086-AAF3-CD35-C17AF71A36F8}"/>
                </a:ext>
              </a:extLst>
            </p:cNvPr>
            <p:cNvSpPr txBox="1"/>
            <p:nvPr/>
          </p:nvSpPr>
          <p:spPr>
            <a:xfrm>
              <a:off x="2643849" y="1185649"/>
              <a:ext cx="1291677" cy="3837277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</a:p>
          </p:txBody>
        </p: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8472E62-48F0-6E29-1ED6-0470DC8AB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936084"/>
              </p:ext>
            </p:extLst>
          </p:nvPr>
        </p:nvGraphicFramePr>
        <p:xfrm>
          <a:off x="188999" y="1105095"/>
          <a:ext cx="6480000" cy="594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897641696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303682264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Comment </a:t>
                      </a:r>
                      <a:r>
                        <a:rPr lang="fr-FR" sz="1400" b="1" dirty="0"/>
                        <a:t>trier vos déchets </a:t>
                      </a:r>
                      <a:r>
                        <a:rPr lang="fr-FR" sz="1400" b="0" dirty="0"/>
                        <a:t>?</a:t>
                      </a:r>
                      <a:endParaRPr lang="fr-FR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How to </a:t>
                      </a:r>
                      <a:r>
                        <a:rPr lang="en-US" sz="1400" b="1" dirty="0"/>
                        <a:t>sort your waste</a:t>
                      </a:r>
                      <a:r>
                        <a:rPr lang="en-US" sz="1400" b="0" dirty="0"/>
                        <a:t>?</a:t>
                      </a:r>
                      <a:endParaRPr lang="fr-FR" sz="1400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35945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La couleur du couvercle du bac indique sa destination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The color of the bin lid indicates its intended use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097733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00B050"/>
                          </a:solidFill>
                        </a:rPr>
                        <a:t>⬤</a:t>
                      </a:r>
                      <a:r>
                        <a:rPr lang="fr-FR" sz="1400" dirty="0"/>
                        <a:t> </a:t>
                      </a:r>
                      <a:r>
                        <a:rPr lang="fr-FR" sz="1400" b="1" dirty="0"/>
                        <a:t>Vert — Verre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400" b="1" dirty="0"/>
                        <a:t>Verre alimentaire </a:t>
                      </a:r>
                      <a:r>
                        <a:rPr lang="fr-FR" sz="1400" dirty="0"/>
                        <a:t>uniquement 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/>
                        <a:t>Vidés de leur contenu</a:t>
                      </a:r>
                      <a:endParaRPr lang="fr-FR" sz="1400" dirty="0">
                        <a:sym typeface="Wingdings" panose="05000000000000000000" pitchFamily="2" charset="2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/>
                        <a:t>Sans sac, bouchon, ou couvercle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û"/>
                      </a:pPr>
                      <a:r>
                        <a:rPr lang="fr-FR" sz="1400" dirty="0"/>
                        <a:t>Pas d’objets en verre non alimentaires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(ampoules, miroirs, vaisselle…)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00B050"/>
                          </a:solidFill>
                        </a:rPr>
                        <a:t>⬤</a:t>
                      </a:r>
                      <a:r>
                        <a:rPr lang="fr-FR" sz="1400" dirty="0"/>
                        <a:t> </a:t>
                      </a:r>
                      <a:r>
                        <a:rPr lang="fr-FR" sz="1400" b="1" dirty="0"/>
                        <a:t>Green — Glass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400" b="1" dirty="0"/>
                        <a:t>Food glass </a:t>
                      </a:r>
                      <a:r>
                        <a:rPr lang="fr-FR" sz="1400" dirty="0"/>
                        <a:t>containers </a:t>
                      </a:r>
                      <a:r>
                        <a:rPr lang="fr-FR" sz="1400" dirty="0" err="1"/>
                        <a:t>only</a:t>
                      </a:r>
                      <a:r>
                        <a:rPr lang="fr-FR" sz="1400" dirty="0"/>
                        <a:t>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 err="1"/>
                        <a:t>Emptied</a:t>
                      </a:r>
                      <a:r>
                        <a:rPr lang="fr-FR" sz="1400" dirty="0"/>
                        <a:t> of </a:t>
                      </a:r>
                      <a:r>
                        <a:rPr lang="fr-FR" sz="1400" dirty="0" err="1"/>
                        <a:t>their</a:t>
                      </a:r>
                      <a:r>
                        <a:rPr lang="fr-FR" sz="1400" dirty="0"/>
                        <a:t> contents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/>
                        <a:t>No bags, caps, or lids</a:t>
                      </a:r>
                    </a:p>
                    <a:p>
                      <a:pPr marL="285750" indent="-285750" algn="l" defTabSz="685800" rtl="0" eaLnBrk="1" latinLnBrk="0" hangingPunct="1">
                        <a:buFont typeface="Wingdings" panose="05000000000000000000" pitchFamily="2" charset="2"/>
                        <a:buChar char="û"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non-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food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glass items</a:t>
                      </a:r>
                      <a:br>
                        <a:rPr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(light bulbs, mirrors, tableware…)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39655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⬤</a:t>
                      </a:r>
                      <a:r>
                        <a:rPr lang="fr-FR" sz="1400" dirty="0"/>
                        <a:t> </a:t>
                      </a:r>
                      <a:r>
                        <a:rPr lang="fr-FR" sz="1400" b="1" dirty="0"/>
                        <a:t>Jaune — Emballages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/>
                        <a:t>Vidés de leur contenu</a:t>
                      </a:r>
                      <a:endParaRPr lang="fr-FR" sz="1400" dirty="0">
                        <a:sym typeface="Wingdings" panose="05000000000000000000" pitchFamily="2" charset="2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/>
                        <a:t>En vrac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400" dirty="0"/>
                        <a:t>Papier, carton, métal, plastique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⬤</a:t>
                      </a:r>
                      <a:r>
                        <a:rPr lang="en-US" sz="1400" dirty="0"/>
                        <a:t> </a:t>
                      </a:r>
                      <a:r>
                        <a:rPr lang="en-US" sz="1400" b="1" dirty="0"/>
                        <a:t>Yellow — Packaging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Emptied of their contents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Loose (no bags)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Paper, cardboard, metal, plastic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579060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⬤</a:t>
                      </a:r>
                      <a:r>
                        <a:rPr lang="fr-FR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fr-FR" sz="1400" b="1" dirty="0"/>
                        <a:t>Marron* — Ordures ménagères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400" dirty="0"/>
                        <a:t>Tout ce qui </a:t>
                      </a:r>
                      <a:r>
                        <a:rPr lang="fr-FR" sz="1400" b="1" dirty="0"/>
                        <a:t>ne peut pas être trié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û"/>
                      </a:pPr>
                      <a:r>
                        <a:rPr lang="fr-FR" sz="1400" dirty="0"/>
                        <a:t>Déchets dangereux, médicaux ou professionnels interdits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fr-FR" sz="1200" dirty="0"/>
                        <a:t>* </a:t>
                      </a:r>
                      <a:r>
                        <a:rPr lang="fr-FR" sz="1200" i="1" dirty="0"/>
                        <a:t>Le couvercle du bac peut être marron, gris ou de la même couleur que le bac lui-même.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⬤</a:t>
                      </a:r>
                      <a:r>
                        <a:rPr lang="fr-FR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fr-FR" sz="1400" b="1" dirty="0"/>
                        <a:t>Brown* — </a:t>
                      </a:r>
                      <a:r>
                        <a:rPr lang="fr-FR" sz="1400" b="1" dirty="0" err="1"/>
                        <a:t>Residual</a:t>
                      </a:r>
                      <a:r>
                        <a:rPr lang="fr-FR" sz="1400" b="1" dirty="0"/>
                        <a:t> </a:t>
                      </a:r>
                      <a:r>
                        <a:rPr lang="fr-FR" sz="1400" b="1" dirty="0" err="1"/>
                        <a:t>household</a:t>
                      </a:r>
                      <a:r>
                        <a:rPr lang="fr-FR" sz="1400" b="1" dirty="0"/>
                        <a:t> </a:t>
                      </a:r>
                      <a:r>
                        <a:rPr lang="fr-FR" sz="1400" b="1" dirty="0" err="1"/>
                        <a:t>waste</a:t>
                      </a:r>
                      <a:endParaRPr lang="fr-FR" sz="1400" dirty="0"/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Anything that </a:t>
                      </a:r>
                      <a:r>
                        <a:rPr lang="en-US" sz="1400" b="1" dirty="0"/>
                        <a:t>cannot be sorted</a:t>
                      </a:r>
                      <a:endParaRPr lang="fr-FR" sz="1400" b="1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û"/>
                      </a:pPr>
                      <a:r>
                        <a:rPr lang="en-US" sz="1400" dirty="0"/>
                        <a:t>Hazardous, medical, or professional waste prohibited</a:t>
                      </a:r>
                      <a:endParaRPr lang="fr-FR" sz="1400" dirty="0"/>
                    </a:p>
                    <a:p>
                      <a:pPr marL="0" indent="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200" dirty="0"/>
                        <a:t>* </a:t>
                      </a:r>
                      <a:r>
                        <a:rPr lang="en-US" sz="1200" i="1" dirty="0"/>
                        <a:t>The bin lid may be brown, grey, or the same color as the bin itself.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644025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934F428-585A-AFE4-3924-8FEF50B234F4}"/>
              </a:ext>
            </a:extLst>
          </p:cNvPr>
          <p:cNvSpPr txBox="1"/>
          <p:nvPr/>
        </p:nvSpPr>
        <p:spPr>
          <a:xfrm>
            <a:off x="188999" y="8861406"/>
            <a:ext cx="53137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Informations officielles • Official information:</a:t>
            </a:r>
          </a:p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https://www.menton.fr/Tri-selectif.html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5F226D7-D7EE-165A-60D7-E15C5D1600AB}"/>
              </a:ext>
            </a:extLst>
          </p:cNvPr>
          <p:cNvSpPr txBox="1"/>
          <p:nvPr/>
        </p:nvSpPr>
        <p:spPr>
          <a:xfrm>
            <a:off x="188998" y="9821704"/>
            <a:ext cx="5430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/>
            <a:r>
              <a:rPr lang="fr-FR" sz="1400" dirty="0">
                <a:solidFill>
                  <a:srgbClr val="FFC000"/>
                </a:solidFill>
              </a:rPr>
              <a:t>     </a:t>
            </a:r>
            <a:r>
              <a:rPr lang="fr-FR" sz="1400" dirty="0"/>
              <a:t>L’absence de tri peut entraîner des </a:t>
            </a:r>
            <a:r>
              <a:rPr lang="fr-FR" sz="1400" b="1" dirty="0"/>
              <a:t>amendes municipales.</a:t>
            </a:r>
          </a:p>
          <a:p>
            <a:pPr marL="685800"/>
            <a:r>
              <a:rPr lang="en-US" sz="1400" dirty="0"/>
              <a:t>     Improper sorting may result in </a:t>
            </a:r>
            <a:r>
              <a:rPr lang="en-US" sz="1400" b="1" dirty="0"/>
              <a:t>municipal fines.</a:t>
            </a:r>
            <a:endParaRPr lang="fr-FR" sz="1400" dirty="0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6D7DB51-131F-405A-950B-EDD7A39E260D}"/>
              </a:ext>
            </a:extLst>
          </p:cNvPr>
          <p:cNvGrpSpPr/>
          <p:nvPr/>
        </p:nvGrpSpPr>
        <p:grpSpPr>
          <a:xfrm>
            <a:off x="439002" y="9885917"/>
            <a:ext cx="423862" cy="371536"/>
            <a:chOff x="278608" y="9855601"/>
            <a:chExt cx="158013" cy="138506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0560094-9D28-C5A4-BC59-66129589C3D9}"/>
                </a:ext>
              </a:extLst>
            </p:cNvPr>
            <p:cNvSpPr/>
            <p:nvPr/>
          </p:nvSpPr>
          <p:spPr>
            <a:xfrm>
              <a:off x="278608" y="9855601"/>
              <a:ext cx="158013" cy="13850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5D6A409-9546-11AF-BF17-BAA7D080030B}"/>
                </a:ext>
              </a:extLst>
            </p:cNvPr>
            <p:cNvSpPr txBox="1"/>
            <p:nvPr/>
          </p:nvSpPr>
          <p:spPr>
            <a:xfrm flipH="1">
              <a:off x="321916" y="9868820"/>
              <a:ext cx="67528" cy="45895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algn="ctr"/>
              <a:r>
                <a:rPr lang="fr-F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!</a:t>
              </a: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7C31B3EE-EE95-4879-D09C-C99A370E132A}"/>
              </a:ext>
            </a:extLst>
          </p:cNvPr>
          <p:cNvSpPr txBox="1"/>
          <p:nvPr/>
        </p:nvSpPr>
        <p:spPr>
          <a:xfrm>
            <a:off x="188999" y="7196520"/>
            <a:ext cx="630555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À noter • </a:t>
            </a:r>
            <a:r>
              <a:rPr lang="fr-FR" sz="1400" b="1" dirty="0" err="1"/>
              <a:t>Please</a:t>
            </a:r>
            <a:r>
              <a:rPr lang="fr-FR" sz="1400" b="1" dirty="0"/>
              <a:t> note</a:t>
            </a:r>
            <a:r>
              <a:rPr lang="fr-F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r>
              <a:rPr lang="fr-FR" sz="1400" dirty="0"/>
              <a:t>Informations fournies à titre </a:t>
            </a:r>
            <a:r>
              <a:rPr lang="fr-FR" sz="1400" b="1" dirty="0"/>
              <a:t>indicatif uniquement.</a:t>
            </a:r>
          </a:p>
          <a:p>
            <a:pPr>
              <a:spcAft>
                <a:spcPts val="600"/>
              </a:spcAft>
            </a:pPr>
            <a:r>
              <a:rPr lang="fr-FR" sz="1400" dirty="0"/>
              <a:t>Seules les consignes officielles de la municipalité font foi.</a:t>
            </a:r>
          </a:p>
          <a:p>
            <a:r>
              <a:rPr lang="en-US" sz="1400" dirty="0"/>
              <a:t>This information is provided for </a:t>
            </a:r>
            <a:r>
              <a:rPr lang="en-US" sz="1400" b="1" dirty="0"/>
              <a:t>indicative purposes only.</a:t>
            </a:r>
          </a:p>
          <a:p>
            <a:r>
              <a:rPr lang="en-US" sz="1400" dirty="0"/>
              <a:t>Only the official municipal guidelines are authoritative.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3C48F45-1D96-F6C6-5936-0EE82104EA6F}"/>
              </a:ext>
            </a:extLst>
          </p:cNvPr>
          <p:cNvCxnSpPr/>
          <p:nvPr/>
        </p:nvCxnSpPr>
        <p:spPr>
          <a:xfrm>
            <a:off x="188998" y="7048695"/>
            <a:ext cx="6480001" cy="0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DEE8B22-BDFD-3B7D-05B6-2B43B0F766AE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3429000" y="1000772"/>
            <a:ext cx="0" cy="6047917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F797938-BAE1-42C2-F291-5944596D8B59}"/>
              </a:ext>
            </a:extLst>
          </p:cNvPr>
          <p:cNvCxnSpPr/>
          <p:nvPr/>
        </p:nvCxnSpPr>
        <p:spPr>
          <a:xfrm>
            <a:off x="188998" y="1000772"/>
            <a:ext cx="6480001" cy="0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6A95F59-2086-1AB9-A826-B8885621892E}"/>
              </a:ext>
            </a:extLst>
          </p:cNvPr>
          <p:cNvCxnSpPr/>
          <p:nvPr/>
        </p:nvCxnSpPr>
        <p:spPr>
          <a:xfrm>
            <a:off x="188998" y="9785102"/>
            <a:ext cx="6480001" cy="0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94EF048-CC2D-A7DA-3A41-DB0E19B732AD}"/>
              </a:ext>
            </a:extLst>
          </p:cNvPr>
          <p:cNvCxnSpPr/>
          <p:nvPr/>
        </p:nvCxnSpPr>
        <p:spPr>
          <a:xfrm>
            <a:off x="188998" y="8698302"/>
            <a:ext cx="6480001" cy="0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237D95-B73F-58D7-7B54-1303A6551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79" y="8751612"/>
            <a:ext cx="992528" cy="9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243</TotalTime>
  <Words>297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Pavel Tomilin</cp:lastModifiedBy>
  <cp:revision>94</cp:revision>
  <cp:lastPrinted>2025-12-29T12:07:49Z</cp:lastPrinted>
  <dcterms:created xsi:type="dcterms:W3CDTF">2020-05-18T07:58:07Z</dcterms:created>
  <dcterms:modified xsi:type="dcterms:W3CDTF">2025-12-29T12:08:49Z</dcterms:modified>
</cp:coreProperties>
</file>